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8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359F-ED94-479F-AAB5-CDC0190B1EDC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62EF-B5CA-4446-8F27-9F43213E2CD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E0EC1-6B7E-46ED-B20F-48C70DC5B1DC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2664-2D6D-4A45-820C-0179F429EAE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E36AE-3E97-4D7F-8D4B-15BAC60E81F1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926D-5C5D-43ED-9208-9567DF78504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C1F-FAE8-4D09-A791-7A3CED191724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4C24-F666-42FF-A6A5-FF8393B8C6F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9D20C-EA24-441E-AB33-50D15EC7FBBE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2CE8C-5565-485B-80D4-679807E4510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300A-F1F4-441F-B9FF-22EF7E177350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B5327-6502-4A96-92DB-AC5BA574D93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DA9F-CEAA-48A1-9A0C-CF9DEF8906F0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7D473-B563-40D5-ADEB-5928EFBC8C4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36A50-A70E-4C5A-B059-AB65569E69D8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B81F-FA10-477D-B15A-7188ADE6681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B9A1-08B4-4DF0-BC7B-3DD8FC410E48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FAF55-E8B6-41EA-9F02-25FD9EEA80B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BCE16-B73D-47A6-84A3-46496EDBF09B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F4E1-D410-445F-BD79-DDCADB47639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D9F3C-2B46-427B-AD94-A9895FA2CB5C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9D21C-BAB4-48F7-B686-148E7C2440E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A76C5A-107C-4704-9581-9E2F46BB6B82}" type="datetimeFigureOut">
              <a:rPr lang="de-DE"/>
              <a:pPr>
                <a:defRPr/>
              </a:pPr>
              <a:t>15.07.2018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FC525E-0270-471D-8987-FF6E666CEBE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online.bpk.at/pensionskassenrechner/jsp/bpk.jsp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43438" y="1428750"/>
            <a:ext cx="4143375" cy="48628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Wer WILL der KANN !?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b="1" dirty="0">
                <a:latin typeface="+mn-lt"/>
              </a:rPr>
              <a:t>Eigenbeitrag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Variante 1: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+mn-lt"/>
                <a:sym typeface="Wingdings" pitchFamily="2" charset="2"/>
              </a:rPr>
              <a:t> </a:t>
            </a:r>
            <a:r>
              <a:rPr lang="de-DE" sz="2400" dirty="0">
                <a:latin typeface="+mn-lt"/>
              </a:rPr>
              <a:t>25%, 50%, 75% oder 100%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+mn-lt"/>
              </a:rPr>
              <a:t>      vom Dienstgeberbeitrag</a:t>
            </a:r>
            <a:r>
              <a:rPr lang="de-AT" sz="2400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Variante 2: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de-DE" sz="2400" dirty="0">
                <a:latin typeface="+mn-lt"/>
              </a:rPr>
              <a:t>oder max. € 1.000,- </a:t>
            </a:r>
            <a:r>
              <a:rPr lang="de-DE" sz="2400" dirty="0" err="1">
                <a:latin typeface="+mn-lt"/>
              </a:rPr>
              <a:t>p.a</a:t>
            </a:r>
            <a:r>
              <a:rPr lang="de-DE" sz="2400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>
              <a:latin typeface="+mn-lt"/>
              <a:hlinkClick r:id="" action="ppaction://hlinkshowjump?jump=nextsli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atin typeface="+mn-lt"/>
                <a:hlinkClick r:id="" action="ppaction://hlinkshowjump?jump=nextslide"/>
              </a:rPr>
              <a:t>Prämienmodell:</a:t>
            </a:r>
            <a:r>
              <a:rPr lang="de-DE" sz="2400" b="1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atin typeface="+mn-lt"/>
                <a:hlinkClick r:id="rId2" action="ppaction://hlinksldjump"/>
              </a:rPr>
              <a:t>Sonderausgaben: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57188" y="1428750"/>
            <a:ext cx="4143375" cy="48628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FIX und kostet NIX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b="1" dirty="0">
                <a:latin typeface="+mn-lt"/>
              </a:rPr>
              <a:t>Dienstgeberbeitrag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  <a:sym typeface="Wingdings" pitchFamily="2" charset="2"/>
              </a:rPr>
              <a:t> </a:t>
            </a:r>
            <a:r>
              <a:rPr lang="de-AT" sz="2400" dirty="0">
                <a:latin typeface="+mn-lt"/>
              </a:rPr>
              <a:t>0,75%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      der Bemessungsgrundlage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      des Pensionsbeitrages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     14 * pro Jahr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00063" y="1500188"/>
            <a:ext cx="8286750" cy="44942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Wer WILL der KANN !?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b="1" dirty="0">
                <a:latin typeface="+mn-lt"/>
              </a:rPr>
              <a:t>Eigenbeitrag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atin typeface="+mn-lt"/>
              </a:rPr>
              <a:t>Prämienmodell: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de-DE" sz="2400" dirty="0">
                <a:latin typeface="+mn-lt"/>
              </a:rPr>
              <a:t>4,25% (für 2014).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de-DE" sz="2400" dirty="0">
                <a:latin typeface="+mn-lt"/>
              </a:rPr>
              <a:t>Maximal € 1.000,-- p.a.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endParaRPr lang="de-DE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+mn-lt"/>
                <a:sym typeface="Wingdings" pitchFamily="2" charset="2"/>
              </a:rPr>
              <a:t> </a:t>
            </a:r>
            <a:r>
              <a:rPr lang="de-DE" sz="2400" dirty="0">
                <a:latin typeface="+mn-lt"/>
              </a:rPr>
              <a:t>Jährlich Gutschrift auf das Pensionskonto 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+mn-lt"/>
                <a:sym typeface="Wingdings" pitchFamily="2" charset="2"/>
              </a:rPr>
              <a:t></a:t>
            </a:r>
            <a:r>
              <a:rPr lang="de-DE" sz="2400" dirty="0">
                <a:latin typeface="+mn-lt"/>
              </a:rPr>
              <a:t> Pensionskassenpension ist steuerfrei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+mn-lt"/>
                <a:sym typeface="Wingdings" pitchFamily="2" charset="2"/>
              </a:rPr>
              <a:t> </a:t>
            </a:r>
            <a:r>
              <a:rPr lang="de-DE" sz="2400" dirty="0">
                <a:latin typeface="+mn-lt"/>
              </a:rPr>
              <a:t>Bei Einmal(aus)</a:t>
            </a:r>
            <a:r>
              <a:rPr lang="de-DE" sz="2400" dirty="0" err="1">
                <a:latin typeface="+mn-lt"/>
              </a:rPr>
              <a:t>zahlung</a:t>
            </a:r>
            <a:r>
              <a:rPr lang="de-DE" sz="2400" dirty="0">
                <a:latin typeface="+mn-lt"/>
              </a:rPr>
              <a:t> -&gt; Rückzahlung der Prämien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10927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1484784"/>
            <a:ext cx="8286750" cy="41242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Wer WILL der KANN !?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b="1" dirty="0">
                <a:latin typeface="+mn-lt"/>
              </a:rPr>
              <a:t>Eigenbeitrag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atin typeface="+mn-lt"/>
              </a:rPr>
              <a:t>Sonderausgaben: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de-DE" sz="2400" dirty="0"/>
              <a:t>bis zu 25% im Rahmen der Arbeitnehmerveranlagung bzw. Einkommensteuererklärung als Sonderausgaben abgesetzt werden.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+mn-lt"/>
                <a:sym typeface="Wingdings" pitchFamily="2" charset="2"/>
              </a:rPr>
              <a:t> </a:t>
            </a:r>
            <a:r>
              <a:rPr lang="de-DE" sz="2400" dirty="0"/>
              <a:t>Ergibt in Summe nur wenig Steuerersparnis.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6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279587"/>
            <a:ext cx="8072464" cy="489364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WAS </a:t>
            </a:r>
            <a:r>
              <a:rPr lang="de-AT" sz="2800" dirty="0" err="1">
                <a:latin typeface="+mn-lt"/>
              </a:rPr>
              <a:t>bringts</a:t>
            </a:r>
            <a:r>
              <a:rPr lang="de-AT" sz="2800" dirty="0">
                <a:latin typeface="+mn-lt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Eine zusätzliche Pension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n-lt"/>
                <a:sym typeface="Wingdings" panose="05000000000000000000" pitchFamily="2" charset="2"/>
              </a:rPr>
              <a:t></a:t>
            </a:r>
            <a:r>
              <a:rPr lang="de-DE" sz="2000" dirty="0">
                <a:latin typeface="+mn-lt"/>
              </a:rPr>
              <a:t> Alterspension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dirty="0">
                <a:latin typeface="+mn-lt"/>
                <a:sym typeface="Wingdings" panose="05000000000000000000" pitchFamily="2" charset="2"/>
              </a:rPr>
              <a:t></a:t>
            </a:r>
            <a:r>
              <a:rPr lang="de-AT" sz="2000" dirty="0">
                <a:latin typeface="+mn-lt"/>
              </a:rPr>
              <a:t> </a:t>
            </a:r>
            <a:r>
              <a:rPr lang="de-DE" sz="2000" dirty="0">
                <a:latin typeface="+mn-lt"/>
              </a:rPr>
              <a:t>Berufsfähigkeitspensionen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dirty="0">
                <a:latin typeface="+mn-lt"/>
                <a:sym typeface="Wingdings" panose="05000000000000000000" pitchFamily="2" charset="2"/>
              </a:rPr>
              <a:t></a:t>
            </a:r>
            <a:r>
              <a:rPr lang="de-AT" sz="2000" dirty="0">
                <a:latin typeface="+mn-lt"/>
              </a:rPr>
              <a:t> </a:t>
            </a:r>
            <a:r>
              <a:rPr lang="de-DE" sz="2000" dirty="0">
                <a:latin typeface="+mn-lt"/>
              </a:rPr>
              <a:t>Witwen-/Witwerpensionen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dirty="0">
                <a:latin typeface="+mn-lt"/>
                <a:sym typeface="Wingdings" panose="05000000000000000000" pitchFamily="2" charset="2"/>
              </a:rPr>
              <a:t></a:t>
            </a:r>
            <a:r>
              <a:rPr lang="de-AT" sz="2000" dirty="0">
                <a:latin typeface="+mn-lt"/>
              </a:rPr>
              <a:t> </a:t>
            </a:r>
            <a:r>
              <a:rPr lang="de-DE" sz="2000" dirty="0">
                <a:latin typeface="+mn-lt"/>
              </a:rPr>
              <a:t>Waisenpensionen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dirty="0">
                <a:latin typeface="+mn-lt"/>
                <a:sym typeface="Wingdings" panose="05000000000000000000" pitchFamily="2" charset="2"/>
              </a:rPr>
              <a:t></a:t>
            </a:r>
            <a:r>
              <a:rPr lang="de-AT" sz="2000" dirty="0">
                <a:latin typeface="+mn-lt"/>
              </a:rPr>
              <a:t> </a:t>
            </a:r>
            <a:r>
              <a:rPr lang="de-DE" sz="2000" dirty="0">
                <a:latin typeface="+mn-lt"/>
              </a:rPr>
              <a:t>Abfindungsansprüche </a:t>
            </a:r>
            <a:endParaRPr lang="de-AT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Wieviel?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4800" b="1" baseline="-12000" dirty="0">
                <a:latin typeface="+mn-lt"/>
              </a:rPr>
              <a:t>~ </a:t>
            </a:r>
            <a:r>
              <a:rPr lang="de-AT" sz="2800" dirty="0">
                <a:latin typeface="+mn-lt"/>
              </a:rPr>
              <a:t> Verrentung des „Kontostandes“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sym typeface="Wingdings" pitchFamily="2" charset="2"/>
              </a:rPr>
              <a:t>Pensionsrechner</a:t>
            </a:r>
            <a:r>
              <a:rPr lang="de-AT" sz="4000" dirty="0">
                <a:sym typeface="Wingdings" pitchFamily="2" charset="2"/>
              </a:rPr>
              <a:t> </a:t>
            </a:r>
            <a:r>
              <a:rPr lang="de-DE" sz="1600" u="sng" dirty="0">
                <a:hlinkClick r:id="rId2"/>
              </a:rPr>
              <a:t>http://online.bpk.at/pensionskassenrechner/jsp/bpk.jsp</a:t>
            </a:r>
            <a:endParaRPr lang="de-AT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steuerpflichtig  		  + 		      steuerfrei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279587"/>
            <a:ext cx="8072464" cy="458587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Steuer bei der Pensionsauszahlung</a:t>
            </a:r>
          </a:p>
          <a:p>
            <a:endParaRPr lang="de-DE" sz="2000" dirty="0"/>
          </a:p>
          <a:p>
            <a:r>
              <a:rPr lang="de-DE" sz="2000" u="sng" dirty="0"/>
              <a:t>Pensionsanteile aus Dienstgeber-Beiträgen 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Voll besteuert </a:t>
            </a:r>
            <a:endParaRPr lang="de-DE" sz="2000" dirty="0"/>
          </a:p>
          <a:p>
            <a:r>
              <a:rPr lang="de-DE" sz="800" dirty="0"/>
              <a:t> </a:t>
            </a:r>
          </a:p>
          <a:p>
            <a:r>
              <a:rPr lang="de-DE" sz="2000" u="sng" dirty="0"/>
              <a:t>Pensionsanteile aus Dienstnehmer-Beiträgen im Prämienmodell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100% steuerfrei</a:t>
            </a:r>
            <a:endParaRPr lang="de-DE" sz="2000" dirty="0"/>
          </a:p>
          <a:p>
            <a:r>
              <a:rPr lang="de-AT" sz="800" dirty="0"/>
              <a:t> </a:t>
            </a:r>
            <a:endParaRPr lang="de-DE" sz="800" dirty="0"/>
          </a:p>
          <a:p>
            <a:r>
              <a:rPr lang="de-DE" sz="2000" u="sng" dirty="0"/>
              <a:t>Pensionsanteile aus Dienstnehmer-Beiträgen nicht im Prämienmodell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75% steuerfrei</a:t>
            </a:r>
            <a:endParaRPr lang="de-DE" sz="2000" dirty="0"/>
          </a:p>
          <a:p>
            <a:r>
              <a:rPr lang="de-DE" sz="800" dirty="0"/>
              <a:t> </a:t>
            </a:r>
          </a:p>
          <a:p>
            <a:r>
              <a:rPr lang="de-DE" sz="2000" u="sng" dirty="0"/>
              <a:t>Barauszahlung der Abfindungsansprüche  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</a:t>
            </a:r>
            <a:r>
              <a:rPr lang="de-DE" sz="2000" dirty="0"/>
              <a:t>Halber Tarifsteuersatz für Ansprüche aus dem Dienstgeberbeitrag</a:t>
            </a:r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100% steuerfrei für Ansprüche aus Prämienmodell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75% steuerfrei für Ansprüche nicht aus Prämienmodell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</a:t>
            </a:r>
            <a:r>
              <a:rPr lang="de-DE" sz="2000" dirty="0"/>
              <a:t>Halber Tarifsteuersatz für die restlichen 25%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8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00034" y="1214422"/>
            <a:ext cx="8072464" cy="532453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Wichtiges bunt gemischt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∫ Dienstgeber kann Beitragsleistung aussetzen/einschränken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∫ Eigenbeiträge ausgesetzt/eingeschränkt werden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∫ Die Kapitalveranlagung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</a:t>
            </a:r>
            <a:r>
              <a:rPr lang="de-AT" sz="2400" dirty="0"/>
              <a:t> → </a:t>
            </a:r>
            <a:r>
              <a:rPr lang="de-AT" sz="2400" dirty="0">
                <a:latin typeface="+mn-lt"/>
              </a:rPr>
              <a:t>Bundespensionskasse AG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</a:t>
            </a:r>
            <a:r>
              <a:rPr lang="de-AT" sz="2400" dirty="0"/>
              <a:t> → </a:t>
            </a:r>
            <a:r>
              <a:rPr lang="de-AT" sz="2400" dirty="0">
                <a:latin typeface="+mn-lt"/>
              </a:rPr>
              <a:t>Kapitalmarkt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 </a:t>
            </a:r>
            <a:r>
              <a:rPr lang="de-AT" sz="2400" dirty="0"/>
              <a:t>→</a:t>
            </a:r>
            <a:r>
              <a:rPr lang="de-AT" sz="2400" dirty="0">
                <a:latin typeface="+mn-lt"/>
              </a:rPr>
              <a:t> keine Mindestertragsgarantie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∫ Keine KEST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∫ Beendigung des Dienstverhältnisses vor Pensionseintritt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</a:t>
            </a:r>
            <a:r>
              <a:rPr lang="de-AT" sz="2400" dirty="0"/>
              <a:t> →</a:t>
            </a:r>
            <a:r>
              <a:rPr lang="de-AT" sz="2400" dirty="0">
                <a:latin typeface="+mn-lt"/>
              </a:rPr>
              <a:t> Beitragsfreistellung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 </a:t>
            </a:r>
            <a:r>
              <a:rPr lang="de-AT" sz="2400" dirty="0"/>
              <a:t>→</a:t>
            </a:r>
            <a:r>
              <a:rPr lang="de-AT" sz="2400" dirty="0">
                <a:latin typeface="+mn-lt"/>
              </a:rPr>
              <a:t> Fortsetzung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 </a:t>
            </a:r>
            <a:r>
              <a:rPr lang="de-AT" sz="2400" dirty="0"/>
              <a:t>→</a:t>
            </a:r>
            <a:r>
              <a:rPr lang="de-AT" sz="2400" dirty="0">
                <a:latin typeface="+mn-lt"/>
              </a:rPr>
              <a:t> Übertragung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</a:t>
            </a:r>
            <a:r>
              <a:rPr lang="de-AT" sz="2400" dirty="0"/>
              <a:t> → </a:t>
            </a:r>
            <a:r>
              <a:rPr lang="de-AT" sz="2400" dirty="0">
                <a:latin typeface="+mn-lt"/>
              </a:rPr>
              <a:t>Abfindung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/>
              <a:t>∫ </a:t>
            </a:r>
            <a:r>
              <a:rPr lang="de-AT" sz="2400" dirty="0">
                <a:latin typeface="+mn-lt"/>
              </a:rPr>
              <a:t>Jährliche Information über „Kontostand“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5434"/>
            <a:ext cx="2910419" cy="8964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00034" y="2000240"/>
            <a:ext cx="8072464" cy="34163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/>
              <a:t>Das Vertrauen in die Bundespensionskassa kann wohl so groß oder klein wie in jede andere Pensionskasse sein….</a:t>
            </a:r>
            <a:endParaRPr lang="de-AT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/>
              <a:t>Du bist 25, gehst mit 65 in Pension?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/>
              <a:t>Hätte sich irgend ein Mensch 1974 vorstellen können, dass 2014 …………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/>
              <a:t>Du bist 50, gehst mit 65 in Pension?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/>
              <a:t>Die Antwort gibt dir der Pensionsrechner!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Bildschirmpräsentation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ÖSQMich</dc:creator>
  <cp:lastModifiedBy>Manfred Sparr</cp:lastModifiedBy>
  <cp:revision>16</cp:revision>
  <dcterms:created xsi:type="dcterms:W3CDTF">2009-10-08T17:13:29Z</dcterms:created>
  <dcterms:modified xsi:type="dcterms:W3CDTF">2018-07-15T15:14:00Z</dcterms:modified>
</cp:coreProperties>
</file>